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81"/>
    <a:srgbClr val="EB6E19"/>
    <a:srgbClr val="8EB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86" y="-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2" indent="0" algn="ctr">
              <a:buNone/>
              <a:defRPr sz="2000"/>
            </a:lvl2pPr>
            <a:lvl3pPr marL="914384" indent="0" algn="ctr">
              <a:buNone/>
              <a:defRPr sz="1801"/>
            </a:lvl3pPr>
            <a:lvl4pPr marL="1371576" indent="0" algn="ctr">
              <a:buNone/>
              <a:defRPr sz="1600"/>
            </a:lvl4pPr>
            <a:lvl5pPr marL="1828768" indent="0" algn="ctr">
              <a:buNone/>
              <a:defRPr sz="1600"/>
            </a:lvl5pPr>
            <a:lvl6pPr marL="2285960" indent="0" algn="ctr">
              <a:buNone/>
              <a:defRPr sz="1600"/>
            </a:lvl6pPr>
            <a:lvl7pPr marL="2743152" indent="0" algn="ctr">
              <a:buNone/>
              <a:defRPr sz="1600"/>
            </a:lvl7pPr>
            <a:lvl8pPr marL="3200344" indent="0" algn="ctr">
              <a:buNone/>
              <a:defRPr sz="1600"/>
            </a:lvl8pPr>
            <a:lvl9pPr marL="365753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42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7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2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7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4" indent="0">
              <a:buNone/>
              <a:defRPr sz="1801" b="1"/>
            </a:lvl3pPr>
            <a:lvl4pPr marL="1371576" indent="0">
              <a:buNone/>
              <a:defRPr sz="1600" b="1"/>
            </a:lvl4pPr>
            <a:lvl5pPr marL="1828768" indent="0">
              <a:buNone/>
              <a:defRPr sz="1600" b="1"/>
            </a:lvl5pPr>
            <a:lvl6pPr marL="2285960" indent="0">
              <a:buNone/>
              <a:defRPr sz="1600" b="1"/>
            </a:lvl6pPr>
            <a:lvl7pPr marL="2743152" indent="0">
              <a:buNone/>
              <a:defRPr sz="1600" b="1"/>
            </a:lvl7pPr>
            <a:lvl8pPr marL="3200344" indent="0">
              <a:buNone/>
              <a:defRPr sz="1600" b="1"/>
            </a:lvl8pPr>
            <a:lvl9pPr marL="365753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4" indent="0">
              <a:buNone/>
              <a:defRPr sz="1801" b="1"/>
            </a:lvl3pPr>
            <a:lvl4pPr marL="1371576" indent="0">
              <a:buNone/>
              <a:defRPr sz="1600" b="1"/>
            </a:lvl4pPr>
            <a:lvl5pPr marL="1828768" indent="0">
              <a:buNone/>
              <a:defRPr sz="1600" b="1"/>
            </a:lvl5pPr>
            <a:lvl6pPr marL="2285960" indent="0">
              <a:buNone/>
              <a:defRPr sz="1600" b="1"/>
            </a:lvl6pPr>
            <a:lvl7pPr marL="2743152" indent="0">
              <a:buNone/>
              <a:defRPr sz="1600" b="1"/>
            </a:lvl7pPr>
            <a:lvl8pPr marL="3200344" indent="0">
              <a:buNone/>
              <a:defRPr sz="1600" b="1"/>
            </a:lvl8pPr>
            <a:lvl9pPr marL="365753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9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3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2" indent="0">
              <a:buNone/>
              <a:defRPr sz="1401"/>
            </a:lvl2pPr>
            <a:lvl3pPr marL="914384" indent="0">
              <a:buNone/>
              <a:defRPr sz="1200"/>
            </a:lvl3pPr>
            <a:lvl4pPr marL="1371576" indent="0">
              <a:buNone/>
              <a:defRPr sz="1001"/>
            </a:lvl4pPr>
            <a:lvl5pPr marL="1828768" indent="0">
              <a:buNone/>
              <a:defRPr sz="1001"/>
            </a:lvl5pPr>
            <a:lvl6pPr marL="2285960" indent="0">
              <a:buNone/>
              <a:defRPr sz="1001"/>
            </a:lvl6pPr>
            <a:lvl7pPr marL="2743152" indent="0">
              <a:buNone/>
              <a:defRPr sz="1001"/>
            </a:lvl7pPr>
            <a:lvl8pPr marL="3200344" indent="0">
              <a:buNone/>
              <a:defRPr sz="1001"/>
            </a:lvl8pPr>
            <a:lvl9pPr marL="365753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4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7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4" indent="0">
              <a:buNone/>
              <a:defRPr sz="2400"/>
            </a:lvl3pPr>
            <a:lvl4pPr marL="1371576" indent="0">
              <a:buNone/>
              <a:defRPr sz="2000"/>
            </a:lvl4pPr>
            <a:lvl5pPr marL="1828768" indent="0">
              <a:buNone/>
              <a:defRPr sz="2000"/>
            </a:lvl5pPr>
            <a:lvl6pPr marL="2285960" indent="0">
              <a:buNone/>
              <a:defRPr sz="2000"/>
            </a:lvl6pPr>
            <a:lvl7pPr marL="2743152" indent="0">
              <a:buNone/>
              <a:defRPr sz="2000"/>
            </a:lvl7pPr>
            <a:lvl8pPr marL="3200344" indent="0">
              <a:buNone/>
              <a:defRPr sz="2000"/>
            </a:lvl8pPr>
            <a:lvl9pPr marL="365753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2" indent="0">
              <a:buNone/>
              <a:defRPr sz="1401"/>
            </a:lvl2pPr>
            <a:lvl3pPr marL="914384" indent="0">
              <a:buNone/>
              <a:defRPr sz="1200"/>
            </a:lvl3pPr>
            <a:lvl4pPr marL="1371576" indent="0">
              <a:buNone/>
              <a:defRPr sz="1001"/>
            </a:lvl4pPr>
            <a:lvl5pPr marL="1828768" indent="0">
              <a:buNone/>
              <a:defRPr sz="1001"/>
            </a:lvl5pPr>
            <a:lvl6pPr marL="2285960" indent="0">
              <a:buNone/>
              <a:defRPr sz="1001"/>
            </a:lvl6pPr>
            <a:lvl7pPr marL="2743152" indent="0">
              <a:buNone/>
              <a:defRPr sz="1001"/>
            </a:lvl7pPr>
            <a:lvl8pPr marL="3200344" indent="0">
              <a:buNone/>
              <a:defRPr sz="1001"/>
            </a:lvl8pPr>
            <a:lvl9pPr marL="365753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9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E494-5D2F-4E78-8831-29FA6344603D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97FD7-FD30-4ED5-850C-2CA85C50F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7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8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9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1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3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5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7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9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1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3" indent="-228597" algn="l" defTabSz="91438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6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8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0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2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4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6" algn="l" defTabSz="91438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s://39e61d5c-e5d3-4650-a785-1a822a6bbaeb.filesusr.com/ugd/89944b_249c25a69ab5419897562f61314847e9.pdf" TargetMode="Externa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s://39e61d5c-e5d3-4650-a785-1a822a6bbaeb.filesusr.com/ugd/89944b_eef180ac8c3947669fe7daaec3cba6a7.pdf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m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174"/>
          <a:stretch/>
        </p:blipFill>
        <p:spPr bwMode="auto">
          <a:xfrm>
            <a:off x="10503089" y="153302"/>
            <a:ext cx="1477762" cy="108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CSD Address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62"/>
          <a:stretch/>
        </p:blipFill>
        <p:spPr bwMode="auto">
          <a:xfrm>
            <a:off x="215329" y="5292711"/>
            <a:ext cx="1085396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4931229" y="2481941"/>
            <a:ext cx="2403565" cy="215537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glow rad="152400">
              <a:schemeClr val="accent2">
                <a:alpha val="8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TextBox 4"/>
          <p:cNvSpPr txBox="1"/>
          <p:nvPr/>
        </p:nvSpPr>
        <p:spPr>
          <a:xfrm>
            <a:off x="4996544" y="2802805"/>
            <a:ext cx="2286000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Your application for Free and Reduced Lunch will impact the following…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502922" y="65786"/>
            <a:ext cx="11377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IT’S MORE THAN A MEAL 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0970" y="778425"/>
            <a:ext cx="7888941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Free and Reduced Lunch applications affect funding in many areas! </a:t>
            </a:r>
            <a:r>
              <a:rPr lang="en-US" sz="1801" dirty="0" smtClean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Okaloosa County </a:t>
            </a:r>
            <a:r>
              <a:rPr lang="en-US" sz="1801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asks that </a:t>
            </a:r>
            <a:r>
              <a:rPr lang="en-US" sz="1801" u="sng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ALL</a:t>
            </a:r>
            <a:r>
              <a:rPr lang="en-US" sz="1801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 families complete our meal application to ensure continued funding to support </a:t>
            </a:r>
            <a:r>
              <a:rPr lang="en-US" sz="1801" u="sng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ALL</a:t>
            </a:r>
            <a:r>
              <a:rPr lang="en-US" sz="1801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 students in our district!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5943" y="1953348"/>
            <a:ext cx="345627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School Funding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38701" y="3275238"/>
            <a:ext cx="2850776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Internet &amp; Technology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25224" y="4631019"/>
            <a:ext cx="2820558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College Application Fees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90915" y="1814257"/>
            <a:ext cx="2694329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School </a:t>
            </a:r>
            <a:r>
              <a:rPr lang="en-US" sz="1801" dirty="0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Meals</a:t>
            </a:r>
            <a:endParaRPr lang="en-US" sz="1801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00975" y="2977691"/>
            <a:ext cx="3209365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Access to Grants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73018" y="4502734"/>
            <a:ext cx="3030071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1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SAT, ACT, and AP Fees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" y="6471668"/>
            <a:ext cx="12191998" cy="400110"/>
          </a:xfrm>
          <a:prstGeom prst="rect">
            <a:avLst/>
          </a:prstGeom>
          <a:solidFill>
            <a:srgbClr val="FFE181"/>
          </a:solidFill>
          <a:ln>
            <a:solidFill>
              <a:srgbClr val="FFE18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VISIT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  <a:hlinkClick r:id="rId4"/>
              </a:rPr>
              <a:t>Enrollment Packet - English 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8428" y="5309573"/>
            <a:ext cx="134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And More!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63727" y="5950957"/>
            <a:ext cx="38645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Bahnschrift SemiLight" panose="020B0502040204020203" pitchFamily="34" charset="0"/>
              </a:rPr>
              <a:t>APPLY ONLINE TODAY!</a:t>
            </a:r>
          </a:p>
        </p:txBody>
      </p:sp>
      <p:pic>
        <p:nvPicPr>
          <p:cNvPr id="1030" name="Picture 6" descr="https://o.remove.bg/downloads/655e5cab-d1a5-45d8-a1b3-baa80ad5d0c4/Caplunchture-removebg-preview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4160" y="8316971"/>
            <a:ext cx="916429" cy="79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585" y="1586768"/>
            <a:ext cx="1405664" cy="140566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62" y="1953348"/>
            <a:ext cx="987413" cy="9874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014" y="4467812"/>
            <a:ext cx="968998" cy="9689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921" y="3340359"/>
            <a:ext cx="1038097" cy="103809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65" y="3372520"/>
            <a:ext cx="1051523" cy="105152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707" y="4645087"/>
            <a:ext cx="1095907" cy="109590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644775" y="2218843"/>
            <a:ext cx="3272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Increased school funding to support all students and ensure an outstanding educational </a:t>
            </a:r>
            <a:r>
              <a:rPr lang="en-US" sz="1600" dirty="0" smtClean="0">
                <a:solidFill>
                  <a:schemeClr val="bg1"/>
                </a:solidFill>
              </a:rPr>
              <a:t>experience.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40013" y="3559630"/>
            <a:ext cx="3096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OCSD can receive increases funding for internet access, wireless and network </a:t>
            </a:r>
            <a:r>
              <a:rPr lang="en-US" sz="1600" dirty="0" smtClean="0">
                <a:solidFill>
                  <a:schemeClr val="bg1"/>
                </a:solidFill>
              </a:rPr>
              <a:t>services.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7155" y="4933360"/>
            <a:ext cx="3411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Discounted fees on college </a:t>
            </a:r>
            <a:r>
              <a:rPr lang="en-US" sz="1600" dirty="0" smtClean="0">
                <a:solidFill>
                  <a:schemeClr val="bg1"/>
                </a:solidFill>
              </a:rPr>
              <a:t>applications.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06937" y="2093311"/>
            <a:ext cx="2970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</a:rPr>
              <a:t>Free or reduced pricing on tasty and nutritious school </a:t>
            </a:r>
            <a:r>
              <a:rPr lang="en-US" sz="1600" dirty="0" smtClean="0">
                <a:solidFill>
                  <a:schemeClr val="bg1"/>
                </a:solidFill>
              </a:rPr>
              <a:t>meals</a:t>
            </a:r>
            <a:r>
              <a:rPr lang="en-US" sz="16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90703" y="3286247"/>
            <a:ext cx="29706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</a:rPr>
              <a:t>Data gathered from meal applications allow OCSD to access competitive local, state, and federal grants.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06937" y="4838030"/>
            <a:ext cx="2588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</a:rPr>
              <a:t>Discounted fees on academic tests and </a:t>
            </a:r>
            <a:r>
              <a:rPr lang="en-US" sz="1600" dirty="0" smtClean="0">
                <a:solidFill>
                  <a:schemeClr val="bg1"/>
                </a:solidFill>
              </a:rPr>
              <a:t>exams.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20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m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174"/>
          <a:stretch/>
        </p:blipFill>
        <p:spPr bwMode="auto">
          <a:xfrm>
            <a:off x="10503089" y="153302"/>
            <a:ext cx="1477762" cy="108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CSD Address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62"/>
          <a:stretch/>
        </p:blipFill>
        <p:spPr bwMode="auto">
          <a:xfrm>
            <a:off x="215329" y="5292711"/>
            <a:ext cx="1085396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4931229" y="2481941"/>
            <a:ext cx="2403565" cy="215537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glow rad="152400">
              <a:schemeClr val="accent2">
                <a:alpha val="8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TextBox 4"/>
          <p:cNvSpPr txBox="1"/>
          <p:nvPr/>
        </p:nvSpPr>
        <p:spPr>
          <a:xfrm>
            <a:off x="5004268" y="2947877"/>
            <a:ext cx="2286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Bahnschrift SemiLight" panose="020B0502040204020203" pitchFamily="34" charset="0"/>
              </a:rPr>
              <a:t>Su solicitud para almuerzo gratis o reducido afectará lo siguiente </a:t>
            </a:r>
            <a:r>
              <a:rPr lang="es-ES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...</a:t>
            </a:r>
            <a:endParaRPr lang="es-ES" sz="20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329" y="91522"/>
            <a:ext cx="113777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ES </a:t>
            </a:r>
            <a:r>
              <a:rPr lang="es-ES" sz="40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MÁS QUE UNA SOLICITUD PARA </a:t>
            </a:r>
            <a:r>
              <a:rPr lang="es-ES" sz="40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COMIDA</a:t>
            </a:r>
            <a:endParaRPr lang="en-US" sz="80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970" y="778425"/>
            <a:ext cx="78889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¡Las solicitudes para almuerzos gratis, o, a precio reducido, afectan el área de financiación en muchas áreas! ¡El condado de </a:t>
            </a:r>
            <a:r>
              <a:rPr lang="es-ES" sz="1600" dirty="0" err="1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Okaloosa</a:t>
            </a:r>
            <a:r>
              <a:rPr lang="es-ES" sz="1600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 pide que </a:t>
            </a:r>
            <a:r>
              <a:rPr lang="es-ES" sz="1600" u="sng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TODAS</a:t>
            </a:r>
            <a:r>
              <a:rPr lang="es-ES" sz="1600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 las familias completen nuestra solicitud de comidas para garantizar los fondos/ financiación continua, y así, poder apoyar a </a:t>
            </a:r>
            <a:r>
              <a:rPr lang="es-ES" sz="1600" u="sng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TODOS</a:t>
            </a:r>
            <a:r>
              <a:rPr lang="es-ES" sz="1600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 los estudiantes de nuestro distrito escolar</a:t>
            </a:r>
            <a:r>
              <a:rPr lang="es-ES" sz="1600" dirty="0" smtClean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!</a:t>
            </a:r>
            <a:endParaRPr lang="en-US" sz="1801" dirty="0">
              <a:solidFill>
                <a:schemeClr val="accent6">
                  <a:lumMod val="7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25943" y="1953348"/>
            <a:ext cx="3456278" cy="92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Fondos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Escolares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sz="1801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8701" y="3275238"/>
            <a:ext cx="2850776" cy="92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Tecnología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&amp; Internet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sz="1801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5836" y="4629898"/>
            <a:ext cx="3688967" cy="92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Tarifas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de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Solicitud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Universitaria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sz="1801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0869" y="1814257"/>
            <a:ext cx="3574375" cy="923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Comidas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en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la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Escuela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sz="1801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74830" y="2950345"/>
            <a:ext cx="3209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Acceso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a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Becas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8038" y="4614142"/>
            <a:ext cx="356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Tarifa en pruebas SAT, ACT, y </a:t>
            </a:r>
            <a:r>
              <a:rPr lang="es-ES" dirty="0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AP</a:t>
            </a:r>
            <a:endParaRPr lang="en-US" sz="1801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" y="6471668"/>
            <a:ext cx="12191998" cy="400110"/>
          </a:xfrm>
          <a:prstGeom prst="rect">
            <a:avLst/>
          </a:prstGeom>
          <a:solidFill>
            <a:srgbClr val="FFE181"/>
          </a:solidFill>
          <a:ln>
            <a:solidFill>
              <a:srgbClr val="FFE18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VISITE</a:t>
            </a:r>
            <a:r>
              <a:rPr lang="en-US" smtClean="0"/>
              <a:t>:</a:t>
            </a:r>
            <a:r>
              <a:rPr lang="en-US" sz="2000" smtClean="0">
                <a:solidFill>
                  <a:schemeClr val="bg2">
                    <a:lumMod val="2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en-US" sz="2000" u="sng" smtClean="0">
                <a:latin typeface="Bahnschrift SemiLight" panose="020B0502040204020203" pitchFamily="34" charset="0"/>
                <a:hlinkClick r:id="rId4"/>
              </a:rPr>
              <a:t>Enrollment Packet - Spanish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50653" y="5280937"/>
            <a:ext cx="1190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¡Y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Más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!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63727" y="5950957"/>
            <a:ext cx="401618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Bahnschrift SemiLight" panose="020B0502040204020203" pitchFamily="34" charset="0"/>
              </a:rPr>
              <a:t>¡APLICA EN LÍNEA HOY</a:t>
            </a:r>
            <a:r>
              <a:rPr lang="en-US" sz="2800" dirty="0" smtClean="0">
                <a:solidFill>
                  <a:schemeClr val="accent2"/>
                </a:solidFill>
                <a:latin typeface="Bahnschrift SemiLight" panose="020B0502040204020203" pitchFamily="34" charset="0"/>
              </a:rPr>
              <a:t>!</a:t>
            </a:r>
            <a:endParaRPr lang="en-US" sz="4000" dirty="0">
              <a:solidFill>
                <a:schemeClr val="accent2"/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1030" name="Picture 6" descr="https://o.remove.bg/downloads/655e5cab-d1a5-45d8-a1b3-baa80ad5d0c4/Caplunchture-removebg-preview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4160" y="8316971"/>
            <a:ext cx="916429" cy="79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585" y="1586768"/>
            <a:ext cx="1405664" cy="140566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62" y="1953348"/>
            <a:ext cx="987413" cy="9874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549" y="4683230"/>
            <a:ext cx="968998" cy="9689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921" y="3340359"/>
            <a:ext cx="1038097" cy="103809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65" y="3372520"/>
            <a:ext cx="1051523" cy="105152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662" y="4663830"/>
            <a:ext cx="1095907" cy="109590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644775" y="2218843"/>
            <a:ext cx="3272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Aumento de fondos escolares para apoyar a todos los estudiantes y garantizar una experiencia educativa excepcional</a:t>
            </a:r>
            <a:r>
              <a:rPr lang="es-ES" sz="14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40013" y="3559630"/>
            <a:ext cx="30966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OCSD puede recibir mayores fondos para el acceso a Internet, servicios inalámbricos y de red</a:t>
            </a:r>
            <a:r>
              <a:rPr lang="es-ES" sz="14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  <a:endParaRPr lang="es-ES" sz="1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0899" y="4945349"/>
            <a:ext cx="3411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</a:rPr>
              <a:t>Tarifas con descuento en solicitudes universitarias</a:t>
            </a:r>
            <a:r>
              <a:rPr lang="es-ES" sz="1600" dirty="0" smtClean="0">
                <a:solidFill>
                  <a:schemeClr val="bg1"/>
                </a:solidFill>
              </a:rPr>
              <a:t>.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06937" y="2093311"/>
            <a:ext cx="2970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¡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Precios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gratuitos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o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reducidos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en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comidas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escolares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sabrosas</a:t>
            </a:r>
            <a:r>
              <a:rPr lang="en-U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y </a:t>
            </a:r>
            <a:r>
              <a:rPr lang="en-US" sz="14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nutritivas</a:t>
            </a:r>
            <a:r>
              <a:rPr lang="en-US" sz="14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!</a:t>
            </a:r>
            <a:endParaRPr lang="en-US" sz="1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90703" y="3286247"/>
            <a:ext cx="29706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 Los datos recopilados de las aplicaciones de comidas permiten que OCSD acceda a becas competitivas locales, estatales y federales</a:t>
            </a:r>
            <a:r>
              <a:rPr lang="es-ES" sz="14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  <a:endParaRPr lang="es-ES" sz="1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89472" y="4829881"/>
            <a:ext cx="25880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Tarifas con descuento en pruebas y exámenes académicos</a:t>
            </a:r>
            <a:r>
              <a:rPr lang="es-ES" sz="1400" dirty="0" smtClean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  <a:endParaRPr lang="es-ES" sz="1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6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204303BC6C14D8DD0EC7394C3CC48" ma:contentTypeVersion="12" ma:contentTypeDescription="Create a new document." ma:contentTypeScope="" ma:versionID="b23314c6487aee1cc990f438b1bd31a1">
  <xsd:schema xmlns:xsd="http://www.w3.org/2001/XMLSchema" xmlns:xs="http://www.w3.org/2001/XMLSchema" xmlns:p="http://schemas.microsoft.com/office/2006/metadata/properties" xmlns:ns3="60bdf5f1-76b2-43b0-9ca8-7e410c4cbbd0" xmlns:ns4="a1f5ed7d-2302-43a8-833d-9ebd607791b6" targetNamespace="http://schemas.microsoft.com/office/2006/metadata/properties" ma:root="true" ma:fieldsID="b0e2f08c6857159a127d03c20b5d6d76" ns3:_="" ns4:_="">
    <xsd:import namespace="60bdf5f1-76b2-43b0-9ca8-7e410c4cbbd0"/>
    <xsd:import namespace="a1f5ed7d-2302-43a8-833d-9ebd607791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df5f1-76b2-43b0-9ca8-7e410c4cbb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5ed7d-2302-43a8-833d-9ebd607791b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D5FC6C-A4CC-4654-B66B-599BFF38BC12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60bdf5f1-76b2-43b0-9ca8-7e410c4cbbd0"/>
    <ds:schemaRef ds:uri="http://schemas.microsoft.com/office/2006/documentManagement/types"/>
    <ds:schemaRef ds:uri="http://schemas.microsoft.com/office/2006/metadata/properties"/>
    <ds:schemaRef ds:uri="a1f5ed7d-2302-43a8-833d-9ebd607791b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4F86D64-8446-4443-920B-31CD500C55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F6D854-43E6-43FB-B73A-F74E03AB65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df5f1-76b2-43b0-9ca8-7e410c4cbbd0"/>
    <ds:schemaRef ds:uri="a1f5ed7d-2302-43a8-833d-9ebd607791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3892</TotalTime>
  <Words>334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 SemiLight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Kelly, Nicole</dc:creator>
  <cp:lastModifiedBy>Jennifer Parker</cp:lastModifiedBy>
  <cp:revision>23</cp:revision>
  <dcterms:created xsi:type="dcterms:W3CDTF">2020-10-21T17:07:40Z</dcterms:created>
  <dcterms:modified xsi:type="dcterms:W3CDTF">2020-11-06T16:32:16Z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0x0101009D7204303BC6C14D8DD0EC7394C3CC48</vt:lpwstr>
  </property>
</Properties>
</file>